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99" r:id="rId3"/>
    <p:sldId id="312" r:id="rId4"/>
    <p:sldId id="306" r:id="rId5"/>
    <p:sldId id="314" r:id="rId6"/>
    <p:sldId id="323" r:id="rId7"/>
    <p:sldId id="301" r:id="rId8"/>
    <p:sldId id="315" r:id="rId9"/>
    <p:sldId id="32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B8449-8A3D-450E-868B-E8402DC4F4F7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D3A38-438F-432B-8AD6-FE5EA18FF2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36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2-min introduction</a:t>
            </a:r>
          </a:p>
          <a:p>
            <a:r>
              <a:rPr lang="en-US" altLang="zh-CN" dirty="0"/>
              <a:t>Problem-current way vs method-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435F4-AA3D-4071-A0A7-426C139B08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02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Overview of master program</a:t>
            </a:r>
          </a:p>
          <a:p>
            <a:r>
              <a:rPr lang="en-US" altLang="zh-CN" dirty="0"/>
              <a:t>In-class projects</a:t>
            </a:r>
          </a:p>
          <a:p>
            <a:r>
              <a:rPr lang="en-US" altLang="zh-CN" dirty="0"/>
              <a:t>Choose one which is deepest</a:t>
            </a:r>
          </a:p>
          <a:p>
            <a:r>
              <a:rPr lang="en-US" altLang="zh-CN" dirty="0"/>
              <a:t>Starting with the research problem, how to do,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435F4-AA3D-4071-A0A7-426C139B08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114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Overview of master program</a:t>
            </a:r>
          </a:p>
          <a:p>
            <a:r>
              <a:rPr lang="en-US" altLang="zh-CN" dirty="0"/>
              <a:t>In-class projects</a:t>
            </a:r>
          </a:p>
          <a:p>
            <a:r>
              <a:rPr lang="en-US" altLang="zh-CN" dirty="0"/>
              <a:t>Choose one which is deepest</a:t>
            </a:r>
          </a:p>
          <a:p>
            <a:r>
              <a:rPr lang="en-US" altLang="zh-CN" dirty="0"/>
              <a:t>Starting with the research problem, how to do,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435F4-AA3D-4071-A0A7-426C139B08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7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D3A38-438F-432B-8AD6-FE5EA18FF22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842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D3A38-438F-432B-8AD6-FE5EA18FF2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513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B89BA-795A-49E5-8398-06B843FDD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726179-3F57-48AA-B0DA-306130E1E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51F2B5-339B-437E-8671-7B7197D8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59AD9-3BF7-4E02-8BDB-6B3192FA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5FF8CB-864B-408F-99CC-AC296EE1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5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07C76-193C-43E7-8EFB-CCFB2278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F0FD27-30EB-49E7-816C-B552D3B47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8B1220-A2B9-4E13-8979-81CCE8A0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1F0C97-D805-4BCE-9E75-85FF17A1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D10922-FA28-410A-ABAC-706A8231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86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700B6E-EEF7-4AAB-A0E7-105DC5332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024920-1DFC-4844-A62B-39EC5B76C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AEC10-688E-443F-ACC3-3B460A4B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217DCC-BE8C-4A70-9762-445B7648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2CA1ED-6724-453B-8189-D9D8FC1C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4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0ACB-DB9A-4535-867C-1AE6FB78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D608AD-8F9B-4653-925A-0191EA6C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D46D4-0DFC-4B03-82BF-46A0BF58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5004C-D339-48EF-9F5C-0B3BD02E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C2F79-EAF8-4227-89A1-AD2E121A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3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9908A-18C3-4013-AB43-3A84CBC6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22BC3F-BF07-42C5-84F0-D571572BC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1CE78E-6F9C-4EDF-82FC-D18C52F14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FDCCE-8BC2-4AA0-B607-41F056E8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800C8-B84F-428F-8F2A-B406E0D8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43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127DC-0308-400E-9FD1-B38100D4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7EFA9-F399-464C-A9DD-C3E4BE5A3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4CC47D-805B-4BF0-A262-C24D65F2E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6E2DE1-05A7-4481-9CDB-589120023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DC57E6-1CB3-48BC-A31A-663F4F4E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FA60EF-D9B3-461B-A470-7DC5553B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69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1044E-31B7-42C8-8F3E-B7C03F4F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9572C4-6486-49F7-BC81-ECA2A03B9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5EF5AF-F240-47A8-86B6-7A9E2BA14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22C88C-AB38-4E1B-AB90-E146FF2C3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2F4053-F10C-4D5E-9B89-4348CDDC9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9E567B-BC5D-4333-A95C-A11F53D43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01DA4F-F0B5-4272-AAD9-A5B28D32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E98C79-41FE-4ED5-B890-0F2A728F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30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E764F-7122-489E-8427-9BB910C0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8BA36F-9DFB-4F53-AAAC-ECCC558C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07A1-DE6C-4138-83DA-AD1103DD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68B31D-A029-4D19-9ABD-D84084A4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3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FEAD3E-FF72-4BB3-B649-74B62DF0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0F20EC-10C5-4501-AEE1-CD1106CB3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5ABB86-F1A0-4849-8523-76CF46BD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6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640C8-62D1-4F0A-ABB6-28C7690A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D3AC3-DC18-494B-89F5-B6780BE8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2B3581-17A1-48F9-9508-A711D71B3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F54B73-C17B-4F51-B928-1F83C561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239BEB-233A-437D-B1A8-9A1EB9F4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56C613-16BD-42E6-8046-A67D6A7B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4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0D25B-681F-459D-B024-7BD8721EC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B11144-0E31-4741-8F45-3569443A9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AE7CB2-20D4-4589-86D4-1A6681906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29C02E-CC94-42C6-939B-841C12DB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BD1304-CE80-48A3-A8AC-92E40BB8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58B264-E657-4079-B260-55A9A4C2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3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889DF9-4200-442C-BA48-7CA0F28D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3D78F3-959A-43F9-85E2-3F71F7EF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51097-6A7A-48D3-B7E3-1BFE4FE09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998DE-EFD9-4928-BA66-95109C397D3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E8B6E1-8697-4439-92AC-36107716F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63455-2693-42F9-951E-D1746068A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04B4F-CB9B-4EF7-9551-AE6B2B66F3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63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hyperlink" Target="https://www.laguardiaairport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hyperlink" Target="https://www.laguardiaairport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D332CB-2BE9-4C16-A90A-F7BC6F870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47"/>
          <a:stretch/>
        </p:blipFill>
        <p:spPr>
          <a:xfrm>
            <a:off x="7049211" y="3357681"/>
            <a:ext cx="4041651" cy="30479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3ED09A-A431-44DE-917A-2F646F1EC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707" y="-109463"/>
            <a:ext cx="10556586" cy="247697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 err="1">
                <a:latin typeface="Arial" panose="020B0604020202020204" pitchFamily="34" charset="0"/>
                <a:cs typeface="Arial" panose="020B0604020202020204" pitchFamily="34" charset="0"/>
              </a:rPr>
              <a:t>Spatio</a:t>
            </a:r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-temporal Change of COVID-19’s Impact on Mobility Pattern in NYC</a:t>
            </a:r>
            <a:endParaRPr lang="zh-CN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8B1C89-3C24-4F90-AED1-00AB7759C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1120" y="5073211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Xiaoyi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Wu</a:t>
            </a:r>
          </a:p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2022/04/12</a:t>
            </a:r>
          </a:p>
          <a:p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2FC4AC4-A9D3-49C4-A67A-05CB429B6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3"/>
    </mc:Choice>
    <mc:Fallback xmlns="">
      <p:transition spd="slow" advTm="1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97143"/>
            <a:ext cx="309372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endParaRPr lang="en-US" altLang="zh-CN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B7637A-FBF7-41F0-9326-3F44DC19A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375" y="4762327"/>
            <a:ext cx="6322741" cy="209567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DD3A430-1618-461C-A0F5-37B45564905B}"/>
              </a:ext>
            </a:extLst>
          </p:cNvPr>
          <p:cNvGrpSpPr/>
          <p:nvPr/>
        </p:nvGrpSpPr>
        <p:grpSpPr>
          <a:xfrm>
            <a:off x="2117882" y="735395"/>
            <a:ext cx="8394527" cy="3686558"/>
            <a:chOff x="2624178" y="857844"/>
            <a:chExt cx="8394527" cy="368655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40E3459-57A4-4741-AF41-761FB3835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523" y="886802"/>
              <a:ext cx="3602182" cy="36576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3C3838F-6472-43EA-AF86-EE8717BB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78" y="857844"/>
              <a:ext cx="3602182" cy="3657600"/>
            </a:xfrm>
            <a:prstGeom prst="rect">
              <a:avLst/>
            </a:prstGeom>
          </p:spPr>
        </p:pic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DC6CA43-6FB0-46D7-8E51-B133FB7200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8CC8A38-C4D9-4965-839D-D6B2D629C1F4}"/>
              </a:ext>
            </a:extLst>
          </p:cNvPr>
          <p:cNvSpPr txBox="1"/>
          <p:nvPr/>
        </p:nvSpPr>
        <p:spPr>
          <a:xfrm>
            <a:off x="2548956" y="4295065"/>
            <a:ext cx="354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Mach 2019 to March 2020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47D1CF-619C-4CF9-8AD2-FBD829F9B5AA}"/>
              </a:ext>
            </a:extLst>
          </p:cNvPr>
          <p:cNvSpPr txBox="1"/>
          <p:nvPr/>
        </p:nvSpPr>
        <p:spPr>
          <a:xfrm>
            <a:off x="7400100" y="4295065"/>
            <a:ext cx="32608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March 2020 to March 2021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87D0B8-4E35-4851-A38A-E7C582BA0FA7}"/>
              </a:ext>
            </a:extLst>
          </p:cNvPr>
          <p:cNvSpPr txBox="1"/>
          <p:nvPr/>
        </p:nvSpPr>
        <p:spPr>
          <a:xfrm>
            <a:off x="4600356" y="4542937"/>
            <a:ext cx="6152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Change percentage in visit count in education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14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20"/>
    </mc:Choice>
    <mc:Fallback xmlns="">
      <p:transition spd="slow" advTm="89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97143"/>
            <a:ext cx="309372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Transportation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494869B-8BCE-4D14-BA42-0FB0BD08FDCD}"/>
              </a:ext>
            </a:extLst>
          </p:cNvPr>
          <p:cNvGrpSpPr>
            <a:grpSpLocks noChangeAspect="1"/>
          </p:cNvGrpSpPr>
          <p:nvPr/>
        </p:nvGrpSpPr>
        <p:grpSpPr>
          <a:xfrm>
            <a:off x="2027960" y="640714"/>
            <a:ext cx="8478411" cy="3654356"/>
            <a:chOff x="2657546" y="615473"/>
            <a:chExt cx="8485938" cy="365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52CE711-C142-4FBF-AAE9-BAA9A603B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8957" y="615473"/>
              <a:ext cx="3664527" cy="36576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FA8047-66B7-4319-8699-CF2E8B33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7546" y="615473"/>
              <a:ext cx="3657600" cy="36576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2FB7B87-E90F-407F-B649-46E2CC574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1271" y="4812930"/>
            <a:ext cx="5818542" cy="2111191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909CC4F-52F4-4980-B892-568687109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0DC5BFD-D50C-4A68-A403-A5497B6D80A1}"/>
              </a:ext>
            </a:extLst>
          </p:cNvPr>
          <p:cNvSpPr txBox="1"/>
          <p:nvPr/>
        </p:nvSpPr>
        <p:spPr>
          <a:xfrm>
            <a:off x="2548956" y="4295065"/>
            <a:ext cx="354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Mach 2019 to March 2020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86EAEE-1755-44B0-980F-7ACD8E87BB20}"/>
              </a:ext>
            </a:extLst>
          </p:cNvPr>
          <p:cNvSpPr txBox="1"/>
          <p:nvPr/>
        </p:nvSpPr>
        <p:spPr>
          <a:xfrm>
            <a:off x="7400100" y="4295065"/>
            <a:ext cx="32608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March 2020 to March 2021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29EFD6-AA2D-49D2-B237-335C6D5F29F1}"/>
              </a:ext>
            </a:extLst>
          </p:cNvPr>
          <p:cNvSpPr txBox="1"/>
          <p:nvPr/>
        </p:nvSpPr>
        <p:spPr>
          <a:xfrm>
            <a:off x="4600356" y="4542937"/>
            <a:ext cx="6152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Change percentage in visit count in transportation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78"/>
    </mc:Choice>
    <mc:Fallback xmlns="">
      <p:transition spd="slow" advTm="1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97143"/>
            <a:ext cx="309372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Food 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494869B-8BCE-4D14-BA42-0FB0BD08FDCD}"/>
              </a:ext>
            </a:extLst>
          </p:cNvPr>
          <p:cNvGrpSpPr>
            <a:grpSpLocks noChangeAspect="1"/>
          </p:cNvGrpSpPr>
          <p:nvPr/>
        </p:nvGrpSpPr>
        <p:grpSpPr>
          <a:xfrm>
            <a:off x="2027960" y="584006"/>
            <a:ext cx="8478409" cy="3654352"/>
            <a:chOff x="2657546" y="615473"/>
            <a:chExt cx="8485936" cy="365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52CE711-C142-4FBF-AAE9-BAA9A603B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78959" y="615473"/>
              <a:ext cx="3664523" cy="36576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FA8047-66B7-4319-8699-CF2E8B33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57546" y="618928"/>
              <a:ext cx="3657600" cy="3650689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3418F61-29B1-457A-9A68-14B3A388A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612" y="4664069"/>
            <a:ext cx="6658775" cy="2216421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8411769-11DD-4466-97D5-2FD00B158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20F238-60A9-4DB7-9613-EB7B5957AB2C}"/>
              </a:ext>
            </a:extLst>
          </p:cNvPr>
          <p:cNvSpPr txBox="1"/>
          <p:nvPr/>
        </p:nvSpPr>
        <p:spPr>
          <a:xfrm>
            <a:off x="2470984" y="4202568"/>
            <a:ext cx="354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Mach 2019 to March 2020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AE054C-09B5-4726-B706-3DCD5ADAA497}"/>
              </a:ext>
            </a:extLst>
          </p:cNvPr>
          <p:cNvSpPr txBox="1"/>
          <p:nvPr/>
        </p:nvSpPr>
        <p:spPr>
          <a:xfrm>
            <a:off x="7513514" y="4202568"/>
            <a:ext cx="32608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March 2020 to March 2021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5028F8-008E-4B9E-871A-5FAB1C0DE413}"/>
              </a:ext>
            </a:extLst>
          </p:cNvPr>
          <p:cNvSpPr txBox="1"/>
          <p:nvPr/>
        </p:nvSpPr>
        <p:spPr>
          <a:xfrm>
            <a:off x="4543649" y="4433319"/>
            <a:ext cx="6152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Change percentage in visit count in food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3"/>
    </mc:Choice>
    <mc:Fallback xmlns="">
      <p:transition spd="slow" advTm="25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" y="-397143"/>
            <a:ext cx="510022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2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Wholesale and Retail 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494869B-8BCE-4D14-BA42-0FB0BD08FDCD}"/>
              </a:ext>
            </a:extLst>
          </p:cNvPr>
          <p:cNvGrpSpPr>
            <a:grpSpLocks noChangeAspect="1"/>
          </p:cNvGrpSpPr>
          <p:nvPr/>
        </p:nvGrpSpPr>
        <p:grpSpPr>
          <a:xfrm>
            <a:off x="2083981" y="671766"/>
            <a:ext cx="8470606" cy="3857420"/>
            <a:chOff x="2657546" y="615473"/>
            <a:chExt cx="8640617" cy="393484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DD3A430-1618-461C-A0F5-37B45564905B}"/>
                </a:ext>
              </a:extLst>
            </p:cNvPr>
            <p:cNvGrpSpPr/>
            <p:nvPr/>
          </p:nvGrpSpPr>
          <p:grpSpPr>
            <a:xfrm>
              <a:off x="3179005" y="4273073"/>
              <a:ext cx="8119158" cy="277245"/>
              <a:chOff x="3148503" y="4515444"/>
              <a:chExt cx="8119158" cy="277245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8179242-8FFB-4D42-9C4B-408239F8CDA6}"/>
                  </a:ext>
                </a:extLst>
              </p:cNvPr>
              <p:cNvSpPr txBox="1"/>
              <p:nvPr/>
            </p:nvSpPr>
            <p:spPr>
              <a:xfrm>
                <a:off x="3148503" y="4515444"/>
                <a:ext cx="3550193" cy="2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Mach 2019 to March 2020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723D1EF-C88C-46A6-B659-CC317945BCF5}"/>
                  </a:ext>
                </a:extLst>
              </p:cNvPr>
              <p:cNvSpPr txBox="1"/>
              <p:nvPr/>
            </p:nvSpPr>
            <p:spPr>
              <a:xfrm>
                <a:off x="8003953" y="4515444"/>
                <a:ext cx="3263708" cy="277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March 2020 to March 2021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52CE711-C142-4FBF-AAE9-BAA9A603B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78959" y="615473"/>
              <a:ext cx="3664523" cy="36575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FA8047-66B7-4319-8699-CF2E8B33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57546" y="618928"/>
              <a:ext cx="3657599" cy="3650689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81D48F0-F5B2-4389-9188-1B5DFA9D9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518" y="4763306"/>
            <a:ext cx="6893739" cy="218753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6A35A57-DA67-495D-AA1E-24B747A47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91836D1-E419-4348-86AE-9F1CD950C1DC}"/>
              </a:ext>
            </a:extLst>
          </p:cNvPr>
          <p:cNvSpPr txBox="1"/>
          <p:nvPr/>
        </p:nvSpPr>
        <p:spPr>
          <a:xfrm>
            <a:off x="4193309" y="4529186"/>
            <a:ext cx="6152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Change percentage in visit count in wholesale and retail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69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7"/>
    </mc:Choice>
    <mc:Fallback xmlns="">
      <p:transition spd="slow" advTm="13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" y="-397143"/>
            <a:ext cx="510022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2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Health Care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BA7B6C-1BF9-4F85-BEFD-87B897DA0BDC}"/>
              </a:ext>
            </a:extLst>
          </p:cNvPr>
          <p:cNvGrpSpPr>
            <a:grpSpLocks noChangeAspect="1"/>
          </p:cNvGrpSpPr>
          <p:nvPr/>
        </p:nvGrpSpPr>
        <p:grpSpPr>
          <a:xfrm>
            <a:off x="55608" y="1368699"/>
            <a:ext cx="12080784" cy="5489301"/>
            <a:chOff x="1978702" y="655590"/>
            <a:chExt cx="12909936" cy="586605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0FBDDD3-CE6E-499C-AACA-AB3A6A1A206C}"/>
                </a:ext>
              </a:extLst>
            </p:cNvPr>
            <p:cNvSpPr txBox="1"/>
            <p:nvPr/>
          </p:nvSpPr>
          <p:spPr>
            <a:xfrm>
              <a:off x="2737364" y="4448773"/>
              <a:ext cx="2663445" cy="29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From March 2019 to March 2020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B311694-D8A2-478D-9AC9-03FF0B34EEAC}"/>
                </a:ext>
              </a:extLst>
            </p:cNvPr>
            <p:cNvSpPr txBox="1"/>
            <p:nvPr/>
          </p:nvSpPr>
          <p:spPr>
            <a:xfrm>
              <a:off x="6248217" y="4448773"/>
              <a:ext cx="2836891" cy="29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From March 2020 to March 2021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FFDE176-6547-49F6-BDF1-114C25408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702" y="655590"/>
              <a:ext cx="7613676" cy="331583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F851D10-386C-4931-B35E-0F00BA829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7134" y="3480869"/>
              <a:ext cx="6011504" cy="3040775"/>
            </a:xfrm>
            <a:prstGeom prst="rect">
              <a:avLst/>
            </a:prstGeom>
          </p:spPr>
        </p:pic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D19A29E-6F0F-432F-BC66-9C005AF3A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AB59C5-742E-4B20-873C-218667B5AC5C}"/>
              </a:ext>
            </a:extLst>
          </p:cNvPr>
          <p:cNvSpPr txBox="1"/>
          <p:nvPr/>
        </p:nvSpPr>
        <p:spPr>
          <a:xfrm>
            <a:off x="2011735" y="5435261"/>
            <a:ext cx="6152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Change percentage in visit count in health care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6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5"/>
    </mc:Choice>
    <mc:Fallback xmlns="">
      <p:transition spd="slow" advTm="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" y="-397143"/>
            <a:ext cx="510022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3. Socio-economic Analysis</a:t>
            </a:r>
            <a:endParaRPr lang="en-US" altLang="zh-CN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895AF8D-B9C7-4CE1-8FDB-5035BF3C39EA}"/>
              </a:ext>
            </a:extLst>
          </p:cNvPr>
          <p:cNvGrpSpPr/>
          <p:nvPr/>
        </p:nvGrpSpPr>
        <p:grpSpPr>
          <a:xfrm>
            <a:off x="731520" y="1498204"/>
            <a:ext cx="4785360" cy="3861591"/>
            <a:chOff x="439107" y="589186"/>
            <a:chExt cx="6083613" cy="475714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B27FECD-A410-4B6C-984A-ACBBAE702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421"/>
            <a:stretch/>
          </p:blipFill>
          <p:spPr>
            <a:xfrm>
              <a:off x="439107" y="589186"/>
              <a:ext cx="6083613" cy="237857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DD9E419-CF7F-4B04-8D94-A8CE5EC5B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663" y="2967758"/>
              <a:ext cx="5664500" cy="2378572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30B9CD7-F66E-4AAD-AB54-826C87DE1140}"/>
              </a:ext>
            </a:extLst>
          </p:cNvPr>
          <p:cNvSpPr txBox="1"/>
          <p:nvPr/>
        </p:nvSpPr>
        <p:spPr>
          <a:xfrm>
            <a:off x="6096000" y="3877854"/>
            <a:ext cx="6149340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If the difference is &gt;=0, indicating: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US" altLang="zh-C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Low-income groups decreased their mobility in larger degree 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US" altLang="zh-C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High-income groups increased their visit rate in larger degree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4BE5AF-2FAA-4463-9556-9E11E75A1035}"/>
              </a:ext>
            </a:extLst>
          </p:cNvPr>
          <p:cNvSpPr txBox="1"/>
          <p:nvPr/>
        </p:nvSpPr>
        <p:spPr>
          <a:xfrm>
            <a:off x="6183796" y="2153245"/>
            <a:ext cx="44556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degree in different income groups=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A9D4049-A99E-4005-A8D7-D18B59C69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621835"/>
            <a:ext cx="4631278" cy="59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B14EF0F-3A3E-476F-9B48-8CA790F38A45}"/>
                  </a:ext>
                </a:extLst>
              </p:cNvPr>
              <p:cNvSpPr txBox="1"/>
              <p:nvPr/>
            </p:nvSpPr>
            <p:spPr>
              <a:xfrm>
                <a:off x="2079497" y="5543391"/>
                <a:ext cx="1503617" cy="80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2−5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B14EF0F-3A3E-476F-9B48-8CA790F38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97" y="5543391"/>
                <a:ext cx="1503617" cy="8030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8B54D85A-90BC-45E8-B74E-35B0DFF03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37"/>
    </mc:Choice>
    <mc:Fallback xmlns="">
      <p:transition spd="slow" advTm="141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175" x="3757613" y="6783388"/>
          <p14:tracePt t="113182" x="3789363" y="6770688"/>
          <p14:tracePt t="113190" x="3819525" y="6764338"/>
          <p14:tracePt t="113199" x="3883025" y="6745288"/>
          <p14:tracePt t="113206" x="3970338" y="6726238"/>
          <p14:tracePt t="113214" x="4102100" y="6683375"/>
          <p14:tracePt t="113222" x="4251325" y="6596063"/>
          <p14:tracePt t="113230" x="4370388" y="6470650"/>
          <p14:tracePt t="113238" x="4464050" y="6376988"/>
          <p14:tracePt t="113247" x="4576763" y="6232525"/>
          <p14:tracePt t="113254" x="4638675" y="6113463"/>
          <p14:tracePt t="113262" x="4721225" y="5945188"/>
          <p14:tracePt t="113270" x="4832350" y="5807075"/>
          <p14:tracePt t="113278" x="4945063" y="5707063"/>
          <p14:tracePt t="113286" x="5064125" y="5651500"/>
          <p14:tracePt t="113294" x="5221288" y="5557838"/>
          <p14:tracePt t="113302" x="5338763" y="5500688"/>
          <p14:tracePt t="113310" x="5451475" y="5451475"/>
          <p14:tracePt t="113319" x="5551488" y="5426075"/>
          <p14:tracePt t="113326" x="5634038" y="5376863"/>
          <p14:tracePt t="113334" x="5689600" y="5332413"/>
          <p14:tracePt t="113341" x="5795963" y="5257800"/>
          <p14:tracePt t="113351" x="5915025" y="5126038"/>
          <p14:tracePt t="113359" x="6015038" y="4906963"/>
          <p14:tracePt t="113365" x="6202363" y="4694238"/>
          <p14:tracePt t="113375" x="6340475" y="4513263"/>
          <p14:tracePt t="113382" x="6521450" y="4319588"/>
          <p14:tracePt t="113390" x="6715125" y="4144963"/>
          <p14:tracePt t="113398" x="6821488" y="4051300"/>
          <p14:tracePt t="113407" x="6889750" y="4006850"/>
          <p14:tracePt t="113415" x="6953250" y="3944938"/>
          <p14:tracePt t="113423" x="6996113" y="3900488"/>
          <p14:tracePt t="113430" x="7015163" y="3887788"/>
          <p14:tracePt t="113439" x="7027863" y="3870325"/>
          <p14:tracePt t="113446" x="7034213" y="3870325"/>
          <p14:tracePt t="113454" x="7046913" y="3857625"/>
          <p14:tracePt t="113463" x="7053263" y="3851275"/>
          <p14:tracePt t="113519" x="7053263" y="3876675"/>
          <p14:tracePt t="113527" x="7015163" y="3932238"/>
          <p14:tracePt t="113534" x="6977063" y="4013200"/>
          <p14:tracePt t="113543" x="6934200" y="4083050"/>
          <p14:tracePt t="113551" x="6896100" y="4151313"/>
          <p14:tracePt t="113559" x="6883400" y="4164013"/>
          <p14:tracePt t="113567" x="6864350" y="4183063"/>
          <p14:tracePt t="113630" x="6853238" y="4183063"/>
          <p14:tracePt t="113638" x="6846888" y="4183063"/>
          <p14:tracePt t="113646" x="6827838" y="4164013"/>
          <p14:tracePt t="113654" x="6808788" y="4138613"/>
          <p14:tracePt t="113661" x="6783388" y="4083050"/>
          <p14:tracePt t="113670" x="6777038" y="4038600"/>
          <p14:tracePt t="113678" x="6746875" y="3983038"/>
          <p14:tracePt t="113686" x="6740525" y="3919538"/>
          <p14:tracePt t="113694" x="6702425" y="3876675"/>
          <p14:tracePt t="113702" x="6702425" y="3838575"/>
          <p14:tracePt t="113710" x="6696075" y="3794125"/>
          <p14:tracePt t="113719" x="6696075" y="3781425"/>
          <p14:tracePt t="113727" x="6696075" y="3757613"/>
          <p14:tracePt t="113735" x="6696075" y="3744913"/>
          <p14:tracePt t="113742" x="6696075" y="3713163"/>
          <p14:tracePt t="113751" x="6696075" y="3694113"/>
          <p14:tracePt t="113759" x="6708775" y="3676650"/>
          <p14:tracePt t="113768" x="6708775" y="3651250"/>
          <p14:tracePt t="113774" x="6715125" y="3625850"/>
          <p14:tracePt t="113783" x="6734175" y="3594100"/>
          <p14:tracePt t="113791" x="6734175" y="3576638"/>
          <p14:tracePt t="113798" x="6740525" y="3544888"/>
          <p14:tracePt t="113806" x="6740525" y="3532188"/>
          <p14:tracePt t="113814" x="6740525" y="3519488"/>
          <p14:tracePt t="113823" x="6740525" y="3513138"/>
          <p14:tracePt t="113830" x="6740525" y="3506788"/>
          <p14:tracePt t="113838" x="6740525" y="3494088"/>
          <p14:tracePt t="113847" x="6740525" y="3481388"/>
          <p14:tracePt t="113854" x="6740525" y="3476625"/>
          <p14:tracePt t="113863" x="6746875" y="3463925"/>
          <p14:tracePt t="113870" x="6753225" y="3457575"/>
          <p14:tracePt t="113879" x="6753225" y="3444875"/>
          <p14:tracePt t="113886" x="6757988" y="3438525"/>
          <p14:tracePt t="113902" x="6764338" y="3432175"/>
          <p14:tracePt t="113926" x="6770688" y="3425825"/>
          <p14:tracePt t="113934" x="6770688" y="3419475"/>
          <p14:tracePt t="113943" x="6777038" y="3413125"/>
          <p14:tracePt t="113952" x="6783388" y="3400425"/>
          <p14:tracePt t="113958" x="6789738" y="3394075"/>
          <p14:tracePt t="113974" x="6796088" y="3387725"/>
          <p14:tracePt t="114190" x="6796088" y="3381375"/>
          <p14:tracePt t="114198" x="6796088" y="3376613"/>
          <p14:tracePt t="114279" x="6796088" y="3370263"/>
          <p14:tracePt t="114287" x="6796088" y="3363913"/>
          <p14:tracePt t="114639" x="6789738" y="3363913"/>
          <p14:tracePt t="114646" x="6789738" y="3376613"/>
          <p14:tracePt t="114654" x="6789738" y="3400425"/>
          <p14:tracePt t="114663" x="6789738" y="3432175"/>
          <p14:tracePt t="114670" x="6789738" y="3470275"/>
          <p14:tracePt t="114678" x="6789738" y="3506788"/>
          <p14:tracePt t="114686" x="6789738" y="3570288"/>
          <p14:tracePt t="114694" x="6740525" y="3676650"/>
          <p14:tracePt t="114702" x="6683375" y="3776663"/>
          <p14:tracePt t="114710" x="6615113" y="3932238"/>
          <p14:tracePt t="114718" x="6540500" y="4076700"/>
          <p14:tracePt t="114726" x="6427788" y="4276725"/>
          <p14:tracePt t="114734" x="6308725" y="4519613"/>
          <p14:tracePt t="114743" x="6157913" y="4725988"/>
          <p14:tracePt t="114751" x="5983288" y="4983163"/>
          <p14:tracePt t="114759" x="5876925" y="5157788"/>
          <p14:tracePt t="114766" x="5745163" y="5357813"/>
          <p14:tracePt t="114774" x="5627688" y="5583238"/>
          <p14:tracePt t="114782" x="5476875" y="5789613"/>
          <p14:tracePt t="114791" x="5327650" y="5957888"/>
          <p14:tracePt t="114798" x="5189538" y="6119813"/>
          <p14:tracePt t="114807" x="5102225" y="6226175"/>
          <p14:tracePt t="114814" x="5014913" y="6319838"/>
          <p14:tracePt t="114822" x="4957763" y="6396038"/>
          <p14:tracePt t="114830" x="4902200" y="6451600"/>
          <p14:tracePt t="114838" x="4838700" y="6502400"/>
          <p14:tracePt t="114846" x="4795838" y="6532563"/>
          <p14:tracePt t="114854" x="4776788" y="6557963"/>
          <p14:tracePt t="114863" x="4738688" y="6589713"/>
          <p14:tracePt t="114870" x="4708525" y="6626225"/>
          <p14:tracePt t="114878" x="4670425" y="6657975"/>
          <p14:tracePt t="114886" x="4570413" y="6719888"/>
          <p14:tracePt t="115966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" y="-397143"/>
            <a:ext cx="510022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3. Socio-economic Analysis</a:t>
            </a:r>
            <a:endParaRPr lang="en-US" altLang="zh-CN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BCE536-5CD5-4DD7-ABA6-B691AF4E8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0" r="17725" b="16685"/>
          <a:stretch/>
        </p:blipFill>
        <p:spPr>
          <a:xfrm>
            <a:off x="71438" y="1248777"/>
            <a:ext cx="8158162" cy="39257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E83AFAE-7EF9-4F31-9367-3208C172B61A}"/>
              </a:ext>
            </a:extLst>
          </p:cNvPr>
          <p:cNvSpPr txBox="1"/>
          <p:nvPr/>
        </p:nvSpPr>
        <p:spPr>
          <a:xfrm>
            <a:off x="8229600" y="2216163"/>
            <a:ext cx="3721395" cy="188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 the color is </a:t>
            </a:r>
            <a:r>
              <a:rPr lang="en-US" altLang="zh-CN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indicating:</a:t>
            </a:r>
          </a:p>
          <a:p>
            <a:pPr marL="342900" indent="-342900" algn="l">
              <a:lnSpc>
                <a:spcPct val="200000"/>
              </a:lnSpc>
              <a:buAutoNum type="arabicParenR"/>
            </a:pPr>
            <a:r>
              <a:rPr lang="en-US" altLang="zh-CN" sz="12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Low-income</a:t>
            </a:r>
            <a:r>
              <a:rPr lang="en-US" altLang="zh-CN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groups </a:t>
            </a:r>
            <a:r>
              <a:rPr lang="en-US" altLang="zh-CN" sz="12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en-US" altLang="zh-CN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their mobility in larger degree </a:t>
            </a:r>
          </a:p>
          <a:p>
            <a:pPr marL="342900" indent="-342900" algn="l">
              <a:lnSpc>
                <a:spcPct val="200000"/>
              </a:lnSpc>
              <a:buAutoNum type="arabicParenR"/>
            </a:pPr>
            <a:r>
              <a:rPr lang="en-US" altLang="zh-CN" sz="12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High-income </a:t>
            </a:r>
            <a:r>
              <a:rPr lang="en-US" altLang="zh-CN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groups </a:t>
            </a:r>
            <a:r>
              <a:rPr lang="en-US" altLang="zh-CN" sz="12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altLang="zh-CN" sz="1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their visit rate in larger degree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42963A-45CF-4D7D-8904-7F37FD187B28}"/>
              </a:ext>
            </a:extLst>
          </p:cNvPr>
          <p:cNvSpPr txBox="1"/>
          <p:nvPr/>
        </p:nvSpPr>
        <p:spPr>
          <a:xfrm>
            <a:off x="809940" y="5448323"/>
            <a:ext cx="3480340" cy="27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Mach 2019 to March 2020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09EAA3-0E87-4163-AD55-F40B0C64D0D1}"/>
              </a:ext>
            </a:extLst>
          </p:cNvPr>
          <p:cNvSpPr txBox="1"/>
          <p:nvPr/>
        </p:nvSpPr>
        <p:spPr>
          <a:xfrm>
            <a:off x="5100222" y="5453074"/>
            <a:ext cx="3199492" cy="27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March 2020 to March 2021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6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2"/>
    </mc:Choice>
    <mc:Fallback xmlns="">
      <p:transition spd="slow" advTm="1041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" y="-397143"/>
            <a:ext cx="510022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altLang="zh-CN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83AFAE-7EF9-4F31-9367-3208C172B61A}"/>
              </a:ext>
            </a:extLst>
          </p:cNvPr>
          <p:cNvSpPr txBox="1"/>
          <p:nvPr/>
        </p:nvSpPr>
        <p:spPr>
          <a:xfrm>
            <a:off x="478576" y="861466"/>
            <a:ext cx="11525692" cy="4444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Do a regression analysis where your outcome variables are changes</a:t>
            </a:r>
            <a:b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</a:b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over time (e.g., 2021 visit counts per block group - 2019 visit counts</a:t>
            </a:r>
            <a:b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</a:b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per block group), and your predictors are various socioeconomic</a:t>
            </a:r>
            <a:b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</a:b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variables (e.g., poverty, income, house price, etc.) for the year 2019</a:t>
            </a:r>
            <a:b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</a:b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(or latest available year). </a:t>
            </a:r>
          </a:p>
          <a:p>
            <a:pPr marL="228600" indent="-228600" algn="l">
              <a:lnSpc>
                <a:spcPct val="200000"/>
              </a:lnSpc>
              <a:buAutoNum type="arabicPeriod"/>
            </a:pP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Do a k-means cluster analysis of different socioeconomic variables</a:t>
            </a:r>
            <a:b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</a:b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(poverty, income, house price, etc.) to (hopefully) identify</a:t>
            </a:r>
            <a:b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</a:b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high/medium/low SES block groups.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1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2"/>
    </mc:Choice>
    <mc:Fallback xmlns="">
      <p:transition spd="slow" advTm="104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ED09A-A431-44DE-917A-2F646F1EC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760688" cy="67339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BF783CF9-9DCE-4E2A-BDBE-1BCD28D9A45F}"/>
              </a:ext>
            </a:extLst>
          </p:cNvPr>
          <p:cNvSpPr txBox="1"/>
          <p:nvPr/>
        </p:nvSpPr>
        <p:spPr>
          <a:xfrm>
            <a:off x="754449" y="1702796"/>
            <a:ext cx="858243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B85C85C-CCDC-4DA7-AFF1-ADD498E829C9}"/>
              </a:ext>
            </a:extLst>
          </p:cNvPr>
          <p:cNvSpPr txBox="1"/>
          <p:nvPr/>
        </p:nvSpPr>
        <p:spPr>
          <a:xfrm>
            <a:off x="623929" y="6479047"/>
            <a:ext cx="1094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zh-CN" sz="1800" u="sng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ABC News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4199DD-A6C7-4DC2-906C-07DAC5B021AE}"/>
              </a:ext>
            </a:extLst>
          </p:cNvPr>
          <p:cNvSpPr txBox="1"/>
          <p:nvPr/>
        </p:nvSpPr>
        <p:spPr>
          <a:xfrm>
            <a:off x="7127913" y="2329193"/>
            <a:ext cx="487590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What are the places people usually visit?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How long they stay?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Where are they from? Where are they to?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Spatio-termporal changes of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customer preference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Travel behaviors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needs/services get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satisfiied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in different contexts?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Political implications?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54A098BD-4299-4F17-9042-9D8AD3CCD15F}"/>
              </a:ext>
            </a:extLst>
          </p:cNvPr>
          <p:cNvSpPr txBox="1"/>
          <p:nvPr/>
        </p:nvSpPr>
        <p:spPr>
          <a:xfrm>
            <a:off x="7456758" y="1482291"/>
            <a:ext cx="4607859" cy="84690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2727F"/>
                </a:solidFill>
                <a:latin typeface="Helvetica" panose="020B0604020202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COVID-19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2019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2020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2021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New York's Covid Timeline">
            <a:extLst>
              <a:ext uri="{FF2B5EF4-FFF2-40B4-BE49-F238E27FC236}">
                <a16:creationId xmlns:a16="http://schemas.microsoft.com/office/drawing/2014/main" id="{926FE408-E4D1-48F9-8383-4E0693C93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7"/>
          <a:stretch/>
        </p:blipFill>
        <p:spPr bwMode="auto">
          <a:xfrm>
            <a:off x="127383" y="1770313"/>
            <a:ext cx="6494469" cy="402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7737EFC-8FB6-4803-A26D-FDF8840B3ADE}"/>
              </a:ext>
            </a:extLst>
          </p:cNvPr>
          <p:cNvSpPr/>
          <p:nvPr/>
        </p:nvSpPr>
        <p:spPr>
          <a:xfrm>
            <a:off x="484094" y="2329193"/>
            <a:ext cx="1721224" cy="34693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0079AF9-57AD-4A03-80C7-6061C85961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2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63"/>
    </mc:Choice>
    <mc:Fallback xmlns="">
      <p:transition spd="slow" advTm="78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" y="-397143"/>
            <a:ext cx="8001001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44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A1FE4CC-7FA8-4480-9862-B8A4311D7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7" y="969942"/>
            <a:ext cx="5171595" cy="2787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9016F3-0527-4357-BE65-108C0D8A5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238" y="3757230"/>
            <a:ext cx="7149948" cy="2887399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E2348D7-64A6-4DA7-8FE0-4543FB99A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61"/>
    </mc:Choice>
    <mc:Fallback xmlns="">
      <p:transition spd="slow" advTm="52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ED09A-A431-44DE-917A-2F646F1EC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760688" cy="67339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tabLst>
                <a:tab pos="2914650" algn="l"/>
              </a:tabLst>
            </a:pPr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CC3927-12FB-4A67-B878-55B43BD64933}"/>
              </a:ext>
            </a:extLst>
          </p:cNvPr>
          <p:cNvSpPr/>
          <p:nvPr/>
        </p:nvSpPr>
        <p:spPr>
          <a:xfrm>
            <a:off x="4860146" y="1631863"/>
            <a:ext cx="2779776" cy="1197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Data Process</a:t>
            </a:r>
            <a:endParaRPr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E846A-A731-40E2-B490-BC76E59724E4}"/>
              </a:ext>
            </a:extLst>
          </p:cNvPr>
          <p:cNvSpPr/>
          <p:nvPr/>
        </p:nvSpPr>
        <p:spPr>
          <a:xfrm>
            <a:off x="1700270" y="3534109"/>
            <a:ext cx="2779776" cy="12008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Temporal Analysis</a:t>
            </a:r>
          </a:p>
          <a:p>
            <a:pPr algn="ctr">
              <a:lnSpc>
                <a:spcPct val="150000"/>
              </a:lnSpc>
            </a:pPr>
            <a:r>
              <a:rPr lang="en-US" altLang="zh-CN" sz="1500" dirty="0"/>
              <a:t>Change Rate Calculation</a:t>
            </a:r>
            <a:endParaRPr lang="zh-CN" altLang="en-US" sz="15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9711C5-ACE5-46F7-A823-8CEAFE9082B2}"/>
              </a:ext>
            </a:extLst>
          </p:cNvPr>
          <p:cNvSpPr/>
          <p:nvPr/>
        </p:nvSpPr>
        <p:spPr>
          <a:xfrm>
            <a:off x="4860146" y="3508873"/>
            <a:ext cx="2779776" cy="12008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Spatial Analysis</a:t>
            </a:r>
          </a:p>
          <a:p>
            <a:pPr algn="ctr">
              <a:lnSpc>
                <a:spcPct val="150000"/>
              </a:lnSpc>
            </a:pPr>
            <a:r>
              <a:rPr lang="en-US" altLang="zh-CN" sz="1500" dirty="0"/>
              <a:t>Join with Geometry</a:t>
            </a:r>
            <a:endParaRPr lang="zh-CN" altLang="en-US" sz="15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B27072-B11F-4B85-ABAE-AA7DEF16F039}"/>
              </a:ext>
            </a:extLst>
          </p:cNvPr>
          <p:cNvSpPr/>
          <p:nvPr/>
        </p:nvSpPr>
        <p:spPr>
          <a:xfrm>
            <a:off x="7909982" y="3508872"/>
            <a:ext cx="2780052" cy="12008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Demographic Analysis</a:t>
            </a:r>
          </a:p>
          <a:p>
            <a:pPr algn="ctr">
              <a:lnSpc>
                <a:spcPct val="150000"/>
              </a:lnSpc>
            </a:pPr>
            <a:r>
              <a:rPr lang="en-US" altLang="zh-CN" sz="1500" dirty="0"/>
              <a:t>Join with ACS data</a:t>
            </a:r>
            <a:endParaRPr lang="zh-CN" altLang="en-US" sz="15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4D29F92-17C2-47FC-950B-17598946FBC2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250034" y="2829727"/>
            <a:ext cx="0" cy="67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B75C5CF-072D-493D-AA1F-E78AE3ED9C1F}"/>
              </a:ext>
            </a:extLst>
          </p:cNvPr>
          <p:cNvCxnSpPr>
            <a:stCxn id="3" idx="2"/>
          </p:cNvCxnSpPr>
          <p:nvPr/>
        </p:nvCxnSpPr>
        <p:spPr>
          <a:xfrm flipH="1">
            <a:off x="2952520" y="2829727"/>
            <a:ext cx="3297514" cy="70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5347850-98A7-4E25-8D5D-9D71441F89D4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6250034" y="2829727"/>
            <a:ext cx="3049974" cy="67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F465711-B844-4A9A-910B-D3E084689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1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0"/>
    </mc:Choice>
    <mc:Fallback xmlns="">
      <p:transition spd="slow" advTm="15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97143"/>
            <a:ext cx="309372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Spatial Analysis</a:t>
            </a:r>
            <a:endParaRPr lang="en-US" altLang="zh-CN" sz="2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9E8FDF-E259-4BB3-9A24-1AC54B5BC653}"/>
              </a:ext>
            </a:extLst>
          </p:cNvPr>
          <p:cNvSpPr txBox="1"/>
          <p:nvPr/>
        </p:nvSpPr>
        <p:spPr>
          <a:xfrm>
            <a:off x="2541120" y="5663439"/>
            <a:ext cx="910224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 pattern of high volume of visitors and visit count in mid and lower Manhattan, areas around John F. Kennedy (JFK) International/ </a:t>
            </a:r>
            <a:r>
              <a:rPr lang="en-US" altLang="zh-CN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LaGuardia Airport: LGA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DE8F6D-D9E7-42CE-9451-F1EED2B06563}"/>
              </a:ext>
            </a:extLst>
          </p:cNvPr>
          <p:cNvGrpSpPr/>
          <p:nvPr/>
        </p:nvGrpSpPr>
        <p:grpSpPr>
          <a:xfrm>
            <a:off x="110168" y="1168730"/>
            <a:ext cx="11784243" cy="3689407"/>
            <a:chOff x="0" y="1675506"/>
            <a:chExt cx="11784243" cy="368940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84C7EA-ED84-4312-9F88-FE78418E2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07313"/>
              <a:ext cx="3699561" cy="36576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3FB892E-D036-4860-A113-DDBE4672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376" y="1707313"/>
              <a:ext cx="3657600" cy="36576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1F0B14C-73AD-41C5-BCB2-A5EB4B65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643" y="1675506"/>
              <a:ext cx="3657600" cy="3657600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3FB4145-A595-47CA-B548-9A0FFB04E4A3}"/>
              </a:ext>
            </a:extLst>
          </p:cNvPr>
          <p:cNvSpPr txBox="1"/>
          <p:nvPr/>
        </p:nvSpPr>
        <p:spPr>
          <a:xfrm>
            <a:off x="1147777" y="4891456"/>
            <a:ext cx="162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 2019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FE87F1-B62E-4A45-9BFC-974E669B17D1}"/>
              </a:ext>
            </a:extLst>
          </p:cNvPr>
          <p:cNvSpPr txBox="1"/>
          <p:nvPr/>
        </p:nvSpPr>
        <p:spPr>
          <a:xfrm>
            <a:off x="5283829" y="4858137"/>
            <a:ext cx="162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 2020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C032DF-FDF5-4843-8675-F724FB6952F7}"/>
              </a:ext>
            </a:extLst>
          </p:cNvPr>
          <p:cNvSpPr txBox="1"/>
          <p:nvPr/>
        </p:nvSpPr>
        <p:spPr>
          <a:xfrm>
            <a:off x="9710911" y="4826330"/>
            <a:ext cx="162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 2021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DBC618-FCF9-4F3B-9B04-C8B74CA3C532}"/>
              </a:ext>
            </a:extLst>
          </p:cNvPr>
          <p:cNvSpPr txBox="1"/>
          <p:nvPr/>
        </p:nvSpPr>
        <p:spPr>
          <a:xfrm>
            <a:off x="4296963" y="5325914"/>
            <a:ext cx="615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Figure : Visit count in different years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B0BFF7D-96C9-4A39-A378-0BBD324403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82"/>
    </mc:Choice>
    <mc:Fallback xmlns="">
      <p:transition spd="slow" advTm="6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97143"/>
            <a:ext cx="309372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Spatial Analysis</a:t>
            </a:r>
            <a:endParaRPr lang="en-US" altLang="zh-CN" sz="2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9E8FDF-E259-4BB3-9A24-1AC54B5BC653}"/>
              </a:ext>
            </a:extLst>
          </p:cNvPr>
          <p:cNvSpPr txBox="1"/>
          <p:nvPr/>
        </p:nvSpPr>
        <p:spPr>
          <a:xfrm>
            <a:off x="2541120" y="5663439"/>
            <a:ext cx="910224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 pattern of high volume of visitors and visit count in mid and lower Manhattan, areas around John F. Kennedy (JFK) International/ </a:t>
            </a:r>
            <a:r>
              <a:rPr lang="en-US" altLang="zh-CN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LaGuardia Airport: LGA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DE8F6D-D9E7-42CE-9451-F1EED2B06563}"/>
              </a:ext>
            </a:extLst>
          </p:cNvPr>
          <p:cNvGrpSpPr/>
          <p:nvPr/>
        </p:nvGrpSpPr>
        <p:grpSpPr>
          <a:xfrm>
            <a:off x="110168" y="1168730"/>
            <a:ext cx="11784243" cy="3689407"/>
            <a:chOff x="0" y="1675506"/>
            <a:chExt cx="11784243" cy="368940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84C7EA-ED84-4312-9F88-FE78418E2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07313"/>
              <a:ext cx="3699561" cy="36576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3FB892E-D036-4860-A113-DDBE4672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376" y="1707313"/>
              <a:ext cx="3657600" cy="36576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1F0B14C-73AD-41C5-BCB2-A5EB4B65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643" y="1675506"/>
              <a:ext cx="3657600" cy="3657600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3FB4145-A595-47CA-B548-9A0FFB04E4A3}"/>
              </a:ext>
            </a:extLst>
          </p:cNvPr>
          <p:cNvSpPr txBox="1"/>
          <p:nvPr/>
        </p:nvSpPr>
        <p:spPr>
          <a:xfrm>
            <a:off x="1147777" y="4891456"/>
            <a:ext cx="162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 2019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FE87F1-B62E-4A45-9BFC-974E669B17D1}"/>
              </a:ext>
            </a:extLst>
          </p:cNvPr>
          <p:cNvSpPr txBox="1"/>
          <p:nvPr/>
        </p:nvSpPr>
        <p:spPr>
          <a:xfrm>
            <a:off x="5283829" y="4858137"/>
            <a:ext cx="162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 2020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C032DF-FDF5-4843-8675-F724FB6952F7}"/>
              </a:ext>
            </a:extLst>
          </p:cNvPr>
          <p:cNvSpPr txBox="1"/>
          <p:nvPr/>
        </p:nvSpPr>
        <p:spPr>
          <a:xfrm>
            <a:off x="9710911" y="4826330"/>
            <a:ext cx="162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 2021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DBC618-FCF9-4F3B-9B04-C8B74CA3C532}"/>
              </a:ext>
            </a:extLst>
          </p:cNvPr>
          <p:cNvSpPr txBox="1"/>
          <p:nvPr/>
        </p:nvSpPr>
        <p:spPr>
          <a:xfrm>
            <a:off x="4296963" y="5325914"/>
            <a:ext cx="615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Figure : Visit count in different years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7DBDA30-8F57-4BAD-ABAC-64C32D9619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"/>
    </mc:Choice>
    <mc:Fallback xmlns="">
      <p:transition spd="slow" advTm="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97143"/>
            <a:ext cx="309372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Spatial Analysis</a:t>
            </a:r>
            <a:endParaRPr lang="en-US" altLang="zh-CN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FB4145-A595-47CA-B548-9A0FFB04E4A3}"/>
              </a:ext>
            </a:extLst>
          </p:cNvPr>
          <p:cNvSpPr txBox="1"/>
          <p:nvPr/>
        </p:nvSpPr>
        <p:spPr>
          <a:xfrm>
            <a:off x="1147777" y="4891456"/>
            <a:ext cx="162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 2019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FE87F1-B62E-4A45-9BFC-974E669B17D1}"/>
              </a:ext>
            </a:extLst>
          </p:cNvPr>
          <p:cNvSpPr txBox="1"/>
          <p:nvPr/>
        </p:nvSpPr>
        <p:spPr>
          <a:xfrm>
            <a:off x="5283829" y="4858137"/>
            <a:ext cx="162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 2020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C032DF-FDF5-4843-8675-F724FB6952F7}"/>
              </a:ext>
            </a:extLst>
          </p:cNvPr>
          <p:cNvSpPr txBox="1"/>
          <p:nvPr/>
        </p:nvSpPr>
        <p:spPr>
          <a:xfrm>
            <a:off x="9710911" y="4826330"/>
            <a:ext cx="1624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 2021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DBC618-FCF9-4F3B-9B04-C8B74CA3C532}"/>
              </a:ext>
            </a:extLst>
          </p:cNvPr>
          <p:cNvSpPr txBox="1"/>
          <p:nvPr/>
        </p:nvSpPr>
        <p:spPr>
          <a:xfrm>
            <a:off x="3609048" y="5801203"/>
            <a:ext cx="615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Figure : Clustering map with local Moran’s I statistics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D0F85BB-0BD8-4B21-9123-362657420E6F}"/>
              </a:ext>
            </a:extLst>
          </p:cNvPr>
          <p:cNvGrpSpPr/>
          <p:nvPr/>
        </p:nvGrpSpPr>
        <p:grpSpPr>
          <a:xfrm>
            <a:off x="404252" y="1162754"/>
            <a:ext cx="11650700" cy="3663576"/>
            <a:chOff x="404252" y="1162754"/>
            <a:chExt cx="11650700" cy="366357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BFA4D0A-E339-445A-B138-E41449AE6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850" y="1162754"/>
              <a:ext cx="3520654" cy="36576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B98A02D-C81F-491A-8B6C-09A4DD65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4163" y="1162754"/>
              <a:ext cx="3570789" cy="36576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F39A100-C80A-4825-8BE8-A1DEA80C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52" y="1168730"/>
              <a:ext cx="3566303" cy="3657600"/>
            </a:xfrm>
            <a:prstGeom prst="rect">
              <a:avLst/>
            </a:prstGeom>
          </p:spPr>
        </p:pic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B476C98-CAD3-498A-BA90-9C9EF24FF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35"/>
    </mc:Choice>
    <mc:Fallback xmlns="">
      <p:transition spd="slow" advTm="60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97143"/>
            <a:ext cx="451104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Temporal Analysis</a:t>
            </a:r>
            <a:endParaRPr lang="en-US" altLang="zh-CN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A4AECD-84D6-4079-8B58-A06DBA30E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83" y="653731"/>
            <a:ext cx="9989063" cy="62042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7F9FF0-7783-458D-BCA9-3B00F9A90270}"/>
              </a:ext>
            </a:extLst>
          </p:cNvPr>
          <p:cNvSpPr/>
          <p:nvPr/>
        </p:nvSpPr>
        <p:spPr>
          <a:xfrm>
            <a:off x="1112704" y="1828800"/>
            <a:ext cx="9110949" cy="40762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15BE3D-E3AD-4EC5-9F7D-0E7DAB3C0759}"/>
              </a:ext>
            </a:extLst>
          </p:cNvPr>
          <p:cNvSpPr/>
          <p:nvPr/>
        </p:nvSpPr>
        <p:spPr>
          <a:xfrm>
            <a:off x="1112703" y="3360081"/>
            <a:ext cx="9110949" cy="40762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3EF67B-A244-49E2-8EA4-833F364AC4E2}"/>
              </a:ext>
            </a:extLst>
          </p:cNvPr>
          <p:cNvSpPr/>
          <p:nvPr/>
        </p:nvSpPr>
        <p:spPr>
          <a:xfrm>
            <a:off x="1112703" y="5594733"/>
            <a:ext cx="9110949" cy="77301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FA3883-8B95-43D3-B4CE-A94B0EEDE394}"/>
              </a:ext>
            </a:extLst>
          </p:cNvPr>
          <p:cNvSpPr/>
          <p:nvPr/>
        </p:nvSpPr>
        <p:spPr>
          <a:xfrm>
            <a:off x="1112703" y="2542309"/>
            <a:ext cx="9110949" cy="40762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B35AF5B-D431-485A-A748-BAF0A2B56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7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4"/>
    </mc:Choice>
    <mc:Fallback xmlns="">
      <p:transition spd="slow" advTm="7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97143"/>
            <a:ext cx="309372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2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endParaRPr lang="en-US" altLang="zh-CN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DD3A430-1618-461C-A0F5-37B45564905B}"/>
              </a:ext>
            </a:extLst>
          </p:cNvPr>
          <p:cNvGrpSpPr/>
          <p:nvPr/>
        </p:nvGrpSpPr>
        <p:grpSpPr>
          <a:xfrm>
            <a:off x="1997380" y="1798006"/>
            <a:ext cx="8394527" cy="3631140"/>
            <a:chOff x="2624178" y="885553"/>
            <a:chExt cx="8394527" cy="363114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40E3459-57A4-4741-AF41-761FB3835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16523" y="914511"/>
              <a:ext cx="3602182" cy="360218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3C3838F-6472-43EA-AF86-EE8717BB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4178" y="885553"/>
              <a:ext cx="3602182" cy="3602182"/>
            </a:xfrm>
            <a:prstGeom prst="rect">
              <a:avLst/>
            </a:prstGeom>
          </p:spPr>
        </p:pic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D3E445A-D1CB-4126-AF5D-C132385AB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B8FBE64-4BB3-4E8A-AC9B-040A1661C876}"/>
              </a:ext>
            </a:extLst>
          </p:cNvPr>
          <p:cNvSpPr txBox="1"/>
          <p:nvPr/>
        </p:nvSpPr>
        <p:spPr>
          <a:xfrm>
            <a:off x="2435542" y="5429146"/>
            <a:ext cx="3547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Mach 2019 to March 2020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2E1886-6FEE-4E8B-8089-1B2072684816}"/>
              </a:ext>
            </a:extLst>
          </p:cNvPr>
          <p:cNvSpPr txBox="1"/>
          <p:nvPr/>
        </p:nvSpPr>
        <p:spPr>
          <a:xfrm>
            <a:off x="7286686" y="5429146"/>
            <a:ext cx="32608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From March 2020 to March 2021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98A13F-6257-4026-A7E8-9EB35747CC08}"/>
              </a:ext>
            </a:extLst>
          </p:cNvPr>
          <p:cNvSpPr txBox="1"/>
          <p:nvPr/>
        </p:nvSpPr>
        <p:spPr>
          <a:xfrm>
            <a:off x="3636335" y="5840449"/>
            <a:ext cx="615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Change percentage in total visit count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7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23"/>
    </mc:Choice>
    <mc:Fallback xmlns="">
      <p:transition spd="slow" advTm="55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595</Words>
  <Application>Microsoft Office PowerPoint</Application>
  <PresentationFormat>宽屏</PresentationFormat>
  <Paragraphs>95</Paragraphs>
  <Slides>17</Slides>
  <Notes>5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Spatio-temporal Change of COVID-19’s Impact on Mobility Pattern in NYC</vt:lpstr>
      <vt:lpstr>Motivation</vt:lpstr>
      <vt:lpstr>Data source</vt:lpstr>
      <vt:lpstr>Pipeline</vt:lpstr>
      <vt:lpstr>1. Spatial Analysis</vt:lpstr>
      <vt:lpstr>1. Spatial Analysis</vt:lpstr>
      <vt:lpstr>1. Spatial Analysis</vt:lpstr>
      <vt:lpstr>1. Temporal Analysis</vt:lpstr>
      <vt:lpstr>1. Total</vt:lpstr>
      <vt:lpstr>1. Education</vt:lpstr>
      <vt:lpstr>2. Transportation</vt:lpstr>
      <vt:lpstr>3. Food </vt:lpstr>
      <vt:lpstr>4. Wholesale and Retail </vt:lpstr>
      <vt:lpstr>4. Health Care</vt:lpstr>
      <vt:lpstr>3. Socio-economic Analysis</vt:lpstr>
      <vt:lpstr>3. Socio-economic Analysis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Spatio-temporal Change Analysis of Mobility Pattern during COVID-19 in NYC</dc:title>
  <dc:creator>Wu Xiaoyi</dc:creator>
  <cp:lastModifiedBy>Wu Xiaoyi</cp:lastModifiedBy>
  <cp:revision>64</cp:revision>
  <dcterms:created xsi:type="dcterms:W3CDTF">2022-03-18T11:30:28Z</dcterms:created>
  <dcterms:modified xsi:type="dcterms:W3CDTF">2022-04-15T12:00:45Z</dcterms:modified>
</cp:coreProperties>
</file>